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72" r:id="rId13"/>
    <p:sldId id="273" r:id="rId14"/>
    <p:sldId id="274" r:id="rId15"/>
    <p:sldId id="275" r:id="rId16"/>
    <p:sldId id="266" r:id="rId17"/>
    <p:sldId id="280" r:id="rId18"/>
    <p:sldId id="281" r:id="rId19"/>
    <p:sldId id="268" r:id="rId20"/>
    <p:sldId id="278" r:id="rId21"/>
    <p:sldId id="279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9"/>
    <p:restoredTop sz="93632"/>
  </p:normalViewPr>
  <p:slideViewPr>
    <p:cSldViewPr snapToGrid="0" snapToObjects="1">
      <p:cViewPr varScale="1">
        <p:scale>
          <a:sx n="66" d="100"/>
          <a:sy n="66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6C18-DBED-AF4E-B3FA-684C3E115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537B9-3C28-1246-A4D3-6594D8BFA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00A61-8EB3-2745-B147-8AF8EC9A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26ED3-BB27-2443-9E4E-BF03EF6A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35369-B665-0C44-9345-B8DCFAC7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7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949F-C3E3-644E-BD95-B286D025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E327B-437B-E543-AC68-C340B166C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5EE67-6C3E-B54B-AF37-7E0F6BDD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5E4CB-8005-8948-B779-EF8544C7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F6DA6-E342-6E4B-9F5B-AE643042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3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89DDB-13A3-B040-84B8-8A0CB1347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99FEA-45DE-414A-873F-A736BB534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E5569-6F57-754C-9E93-343CC706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B96DB-04D8-F046-9D6F-D20F6D0B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043C4-80F6-F840-BEC7-8309BC2B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6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B5E4-C9B5-1544-B9A7-C07B81A1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24D9-BF37-584D-A3A0-4D03DCD8C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DF384-413D-B84E-82BD-FCD2BA74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8F163-BED9-F548-B679-D1C6F472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14A87-A5F5-EC48-A929-D57F5476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33BE-6847-1A4A-B22A-5733B2A7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2EA88-07A0-6242-9D58-17B649B2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2C6B4-5494-1040-B27D-92692BE2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85E7A-63E2-AE42-A598-D8B6B710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8C252-933C-3148-8784-69A7C07F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1876-D591-604F-A1E5-0EA33D4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D703C-9711-4D41-87D6-3E54F7681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B32AF-CC48-BD44-9B7C-85DB0F9D8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887EE-60EC-8C43-A100-28A15706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A468A-3F32-5E43-95E9-A80E4C55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6125B-361A-C449-955F-9EFEF139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1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B3B2-7E24-BA46-8043-831A9FA5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D920F-BB8F-2144-8E41-57874C8FF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7EB24-D3DE-3D45-9B27-41912C95C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3E06F-A299-C74F-98C9-6C1B24602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95E16-61A0-C749-830F-06FD52DEB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BC1BC-8D62-1B42-A8E7-EE7C646EA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560AAF-56E0-9942-934E-007A10B4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23244-2C0B-A644-AFEB-4587D212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EC28-18C5-714A-9BD3-CFC6F7C3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FC780-DF6B-AA41-8F1F-D8F6225D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6AEE-58E2-1042-94CB-D39001C4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FB5FF-2AE4-9947-AB0B-107F7F3A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2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35ABEA-4E89-004C-A3B5-980F0CFC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7C9A0-0451-A648-A9D3-CDF087C0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D2B5-5FB8-C74C-817B-A8CAB9D9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1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71441-E117-E749-BA66-89083FC9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D811-4B90-D14D-9CB4-C55D244C7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32A57-3DB4-364B-90DF-B6BF291CB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5CC08-9696-AA49-B94E-C450F7E2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9ECC4-6BF6-E045-855B-E0FB016D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08791-F20A-264E-BB56-AED27345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2C27-2654-204F-883B-0BFDE3DE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87594F-9503-1E46-A0D5-719991A4C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D34B3-2545-444A-9403-F793F765B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7E0AC-3242-284B-A8AE-4D1C0952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8FA1C-2D91-254F-96B0-1FF529CF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0D025-D051-AC44-9585-CBCFDC1B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6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45AA7A-131C-5F43-B276-DBD7124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2F4F7-1054-B246-A3F8-64607344A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781C-7677-9F4C-95BE-B31535B31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269B3-90B7-1847-98FA-2B30F9686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345B5-1C93-934F-AD0F-6F4B0E23D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8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B157-7530-354A-B78B-6E442BDBA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840" y="2849563"/>
            <a:ext cx="1074928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 of Defence Stocks During Geopolitical Crises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F2428-EED3-F345-B23B-27457AB28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840" y="5369878"/>
            <a:ext cx="9865360" cy="69564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Akram S. Sadek</a:t>
            </a:r>
          </a:p>
        </p:txBody>
      </p:sp>
    </p:spTree>
    <p:extLst>
      <p:ext uri="{BB962C8B-B14F-4D97-AF65-F5344CB8AC3E}">
        <p14:creationId xmlns:p14="http://schemas.microsoft.com/office/powerpoint/2010/main" val="186602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Macroscopic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F8C-FB3A-D047-8D64-159F2F32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8" y="1690688"/>
            <a:ext cx="12016904" cy="467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604F4-A177-E34B-B5FC-D8BC21D2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" y="1852288"/>
            <a:ext cx="12085983" cy="41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8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1E7F7-EAE0-E343-B250-48A1067BC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" y="1842128"/>
            <a:ext cx="12072731" cy="41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16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B0578-7AEE-484E-8B72-AC03C33B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" y="1828338"/>
            <a:ext cx="12059479" cy="41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59B27-5140-CA46-96F5-8D168C40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" y="1828338"/>
            <a:ext cx="12046226" cy="41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0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31278-B403-6D47-B126-D89F86B1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" y="1818178"/>
            <a:ext cx="12072731" cy="41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66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4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Heat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CC7FA-55B6-6D45-BE49-C4E7F39B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0" y="1458502"/>
            <a:ext cx="5725629" cy="5170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0919D-B713-704B-A955-B9BFA1317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56" y="1458501"/>
            <a:ext cx="5725629" cy="517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06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4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Heat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5D6E8-9887-F24C-91BC-EF186FE5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0" y="1439046"/>
            <a:ext cx="5779341" cy="5219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726CD-70E8-1847-A728-A11DC18A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92" y="1439045"/>
            <a:ext cx="5785824" cy="52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4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Heat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6D1B-3DDD-3046-8629-9A192D8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64" y="1419590"/>
            <a:ext cx="5840394" cy="52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50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Volatility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44489-7F44-4B43-9B4E-895038EE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840"/>
            <a:ext cx="6238240" cy="416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3F4EB-6F57-C542-9616-2ACB8237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894840"/>
            <a:ext cx="595376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1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7804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 – Opportunity for Investment?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840" y="1998345"/>
            <a:ext cx="6375400" cy="210629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“Defense stocks double the S&amp;P 500’s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return six months after Middle East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turmoil, history shows”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CNBC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299D7-88C3-EE4B-B42E-D4BC08CC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241" y="466724"/>
            <a:ext cx="3479074" cy="60883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BDE4B5-289A-344B-B648-5B10D86BD98A}"/>
              </a:ext>
            </a:extLst>
          </p:cNvPr>
          <p:cNvSpPr txBox="1">
            <a:spLocks/>
          </p:cNvSpPr>
          <p:nvPr/>
        </p:nvSpPr>
        <p:spPr>
          <a:xfrm>
            <a:off x="594360" y="4253865"/>
            <a:ext cx="6609080" cy="210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“REVEALED: Lawmakers MASSIVELY Beat Stock Market in 2021”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Breaking Points</a:t>
            </a:r>
          </a:p>
        </p:txBody>
      </p:sp>
    </p:spTree>
    <p:extLst>
      <p:ext uri="{BB962C8B-B14F-4D97-AF65-F5344CB8AC3E}">
        <p14:creationId xmlns:p14="http://schemas.microsoft.com/office/powerpoint/2010/main" val="156390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Volatility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DCFE4-1E55-1949-B093-4A023DBF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840"/>
            <a:ext cx="6238240" cy="416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61429-45B3-584C-994A-D8E2C503B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894840"/>
            <a:ext cx="595376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7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Volatility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A45C2-4A66-5242-A38E-A23A36DFC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22" y="1650049"/>
            <a:ext cx="9123907" cy="48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3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AE482F-965F-B442-B3B0-48078FB3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828" y="2818447"/>
            <a:ext cx="6813511" cy="3833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11712"/>
          </a:xfrm>
        </p:spPr>
        <p:txBody>
          <a:bodyPr>
            <a:normAutofit lnSpcReduction="10000"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During geopolitical conflict,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stocks can outperform the market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$10,000 invested during Afghanistan conflict:</a:t>
            </a:r>
          </a:p>
          <a:p>
            <a:pPr lvl="1">
              <a:spcAft>
                <a:spcPts val="1000"/>
              </a:spcAft>
            </a:pP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Lockheed-Martin → $62,612</a:t>
            </a:r>
          </a:p>
          <a:p>
            <a:pPr lvl="1">
              <a:spcAft>
                <a:spcPts val="1000"/>
              </a:spcAft>
            </a:pP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S&amp;P500 → $25,399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 volatility</a:t>
            </a:r>
          </a:p>
          <a:p>
            <a:pPr>
              <a:spcAft>
                <a:spcPts val="1000"/>
              </a:spcAft>
            </a:pP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dividend yield</a:t>
            </a:r>
          </a:p>
          <a:p>
            <a:pPr>
              <a:spcAft>
                <a:spcPts val="1000"/>
              </a:spcAft>
            </a:pP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Predictable positive performance during conflict</a:t>
            </a:r>
          </a:p>
          <a:p>
            <a:pPr>
              <a:spcAft>
                <a:spcPts val="1000"/>
              </a:spcAft>
            </a:pPr>
            <a:endParaRPr lang="en-US" sz="28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8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Investing in 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6280" cy="43513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Studies show ‘sin’ stocks outperform the market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Stricter accounting principles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CA611-8B2C-0045-947F-327A8544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20" y="1516380"/>
            <a:ext cx="6177280" cy="347472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563828-1D11-CD4C-A4B1-306B612187C8}"/>
              </a:ext>
            </a:extLst>
          </p:cNvPr>
          <p:cNvSpPr txBox="1">
            <a:spLocks/>
          </p:cNvSpPr>
          <p:nvPr/>
        </p:nvSpPr>
        <p:spPr>
          <a:xfrm>
            <a:off x="955040" y="5432426"/>
            <a:ext cx="9052560" cy="63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do investors avoid </a:t>
            </a:r>
            <a:r>
              <a:rPr lang="en-US" sz="3600" b="1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r>
              <a:rPr lang="en-US" sz="36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stocks?</a:t>
            </a:r>
          </a:p>
        </p:txBody>
      </p:sp>
    </p:spTree>
    <p:extLst>
      <p:ext uri="{BB962C8B-B14F-4D97-AF65-F5344CB8AC3E}">
        <p14:creationId xmlns:p14="http://schemas.microsoft.com/office/powerpoint/2010/main" val="73743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D3A5B4-ED9E-E64D-9CB3-6243F2296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714" y="1595438"/>
            <a:ext cx="6528646" cy="4896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Investing in 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" y="1730375"/>
            <a:ext cx="7299960" cy="2313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“...the defensive form of war is not a simple shield, but a shield made up of well directed blows.”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War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Clausewitz (1832)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D50021-F2B5-FC42-BAA8-0AB1234A56D0}"/>
              </a:ext>
            </a:extLst>
          </p:cNvPr>
          <p:cNvSpPr txBox="1">
            <a:spLocks/>
          </p:cNvSpPr>
          <p:nvPr/>
        </p:nvSpPr>
        <p:spPr>
          <a:xfrm>
            <a:off x="1516380" y="4366418"/>
            <a:ext cx="5374640" cy="1450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 stocks...</a:t>
            </a:r>
          </a:p>
          <a:p>
            <a:pPr marL="457200" lvl="1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or war stocks?</a:t>
            </a:r>
          </a:p>
        </p:txBody>
      </p:sp>
    </p:spTree>
    <p:extLst>
      <p:ext uri="{BB962C8B-B14F-4D97-AF65-F5344CB8AC3E}">
        <p14:creationId xmlns:p14="http://schemas.microsoft.com/office/powerpoint/2010/main" val="152866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04D52-7DB7-F647-8739-D10945CE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783840"/>
            <a:ext cx="7228156" cy="3941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Investing in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208"/>
            <a:ext cx="9646920" cy="172307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 industry is critical to innovation and technology 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E31941-12C0-2A45-8C0F-C92450751CBC}"/>
              </a:ext>
            </a:extLst>
          </p:cNvPr>
          <p:cNvSpPr txBox="1">
            <a:spLocks/>
          </p:cNvSpPr>
          <p:nvPr/>
        </p:nvSpPr>
        <p:spPr>
          <a:xfrm>
            <a:off x="838200" y="2853293"/>
            <a:ext cx="4000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Innovation has suffered since the United States has become a unipolar power</a:t>
            </a:r>
          </a:p>
          <a:p>
            <a:endParaRPr lang="en-US" sz="32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09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Defence Stock Performance Tied to Conflict and Geopolitics?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34" y="1996440"/>
            <a:ext cx="5186046" cy="217932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analysis and foresight</a:t>
            </a:r>
          </a:p>
          <a:p>
            <a:pPr marL="914400" lvl="2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...or foreknowledge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maximise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returns?</a:t>
            </a:r>
          </a:p>
          <a:p>
            <a:pPr marL="0" indent="0">
              <a:buNone/>
            </a:pP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9E303-148D-144C-9E50-4BAFAB5A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80" y="1929448"/>
            <a:ext cx="6116320" cy="458724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FFCEA7-8CB4-504B-8AEC-33D78742CA46}"/>
              </a:ext>
            </a:extLst>
          </p:cNvPr>
          <p:cNvSpPr txBox="1">
            <a:spLocks/>
          </p:cNvSpPr>
          <p:nvPr/>
        </p:nvSpPr>
        <p:spPr>
          <a:xfrm>
            <a:off x="432434" y="4374832"/>
            <a:ext cx="5186046" cy="217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Compare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stocks to tech stocks, S&amp;P500, gold, oil, bonds</a:t>
            </a:r>
          </a:p>
        </p:txBody>
      </p:sp>
    </p:spTree>
    <p:extLst>
      <p:ext uri="{BB962C8B-B14F-4D97-AF65-F5344CB8AC3E}">
        <p14:creationId xmlns:p14="http://schemas.microsoft.com/office/powerpoint/2010/main" val="178435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44166D-7404-C642-B87E-1CAACBAB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58" y="1177637"/>
            <a:ext cx="5334000" cy="1813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F10A-22DD-F941-9C2D-5D562EFED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615" y="534701"/>
            <a:ext cx="4450080" cy="690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ABC86-9726-B647-8B3B-53B2DD3C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20" y="442967"/>
            <a:ext cx="3363900" cy="781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29093B-3F06-9748-A59E-05F580BE4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098" y="3965445"/>
            <a:ext cx="3296920" cy="3296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6A0F17-B021-5C41-BEC5-AB46B4EB9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765" y="3295209"/>
            <a:ext cx="5246676" cy="1412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6F41CD-E7F5-F848-803E-51955C814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889898"/>
            <a:ext cx="7582898" cy="2060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Big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Lockheed-Martin (LMT)</a:t>
            </a:r>
            <a:endParaRPr lang="en-US" sz="1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Northrop Grumman (NOC)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Raytheon Technologies (RTX)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 Dynamics (GD)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Boeing (BA) – 60% civilian / 40%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BAE Systems (BA.L)</a:t>
            </a:r>
          </a:p>
          <a:p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90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Geopolitical Events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Analysed</a:t>
            </a:r>
            <a:endParaRPr lang="en-US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Fall of Communism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 Nov 1989 – 1 Aug 1990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First Iraq War	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Aug 1990 – 28 Feb 1991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Invasion of Afghanistan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 Sep 2001 – 28 Dec 2014</a:t>
            </a:r>
            <a:endParaRPr lang="en-US" sz="3200" b="1" dirty="0">
              <a:solidFill>
                <a:srgbClr val="FFC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Second Iraq War	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12 Sep 2002 – 30 Apr 2009</a:t>
            </a:r>
          </a:p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Tensions with Russia 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 Oct 2021 – present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&amp; China</a:t>
            </a:r>
          </a:p>
        </p:txBody>
      </p:sp>
    </p:spTree>
    <p:extLst>
      <p:ext uri="{BB962C8B-B14F-4D97-AF65-F5344CB8AC3E}">
        <p14:creationId xmlns:p14="http://schemas.microsoft.com/office/powerpoint/2010/main" val="196575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Macroscopic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05079-B945-F34C-BCFE-8D7E77EF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6" y="1690688"/>
            <a:ext cx="12039600" cy="46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9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275</Words>
  <Application>Microsoft Macintosh PowerPoint</Application>
  <PresentationFormat>Widescreen</PresentationFormat>
  <Paragraphs>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Times New Roman</vt:lpstr>
      <vt:lpstr>Office Theme</vt:lpstr>
      <vt:lpstr>Performance of Defence Stocks During Geopolitical Crises</vt:lpstr>
      <vt:lpstr>Defence – Opportunity for Investment?</vt:lpstr>
      <vt:lpstr>Investing in Sin</vt:lpstr>
      <vt:lpstr>Investing in Sin</vt:lpstr>
      <vt:lpstr>Investing in Innovation</vt:lpstr>
      <vt:lpstr>Is Defence Stock Performance Tied to Conflict and Geopolitics?</vt:lpstr>
      <vt:lpstr>The Big Five</vt:lpstr>
      <vt:lpstr>Geopolitical Events Analysed</vt:lpstr>
      <vt:lpstr>Macroscopic Trends</vt:lpstr>
      <vt:lpstr>Macroscopic Trends</vt:lpstr>
      <vt:lpstr>Scatter Matrix</vt:lpstr>
      <vt:lpstr>Scatter Matrix</vt:lpstr>
      <vt:lpstr>Scatter Matrix</vt:lpstr>
      <vt:lpstr>Scatter Matrix</vt:lpstr>
      <vt:lpstr>Scatter Matrix</vt:lpstr>
      <vt:lpstr>Correlation Heat Map</vt:lpstr>
      <vt:lpstr>Correlation Heat Map</vt:lpstr>
      <vt:lpstr>Correlation Heat Map</vt:lpstr>
      <vt:lpstr>Volatility</vt:lpstr>
      <vt:lpstr>Volatility</vt:lpstr>
      <vt:lpstr>Volatility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dcterms:created xsi:type="dcterms:W3CDTF">2022-02-01T11:21:00Z</dcterms:created>
  <dcterms:modified xsi:type="dcterms:W3CDTF">2022-02-04T19:40:36Z</dcterms:modified>
</cp:coreProperties>
</file>